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567" r:id="rId5"/>
    <p:sldId id="303" r:id="rId6"/>
    <p:sldId id="496" r:id="rId7"/>
    <p:sldId id="497" r:id="rId8"/>
    <p:sldId id="498" r:id="rId9"/>
    <p:sldId id="356" r:id="rId10"/>
    <p:sldId id="500" r:id="rId11"/>
    <p:sldId id="501" r:id="rId12"/>
    <p:sldId id="502" r:id="rId13"/>
    <p:sldId id="503" r:id="rId14"/>
    <p:sldId id="504" r:id="rId15"/>
    <p:sldId id="29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6F6"/>
    <a:srgbClr val="DFEEDB"/>
    <a:srgbClr val="FF858E"/>
    <a:srgbClr val="A1B8E1"/>
    <a:srgbClr val="FFF5D5"/>
    <a:srgbClr val="FF979E"/>
    <a:srgbClr val="FDE0D3"/>
    <a:srgbClr val="FBC3AA"/>
    <a:srgbClr val="FFE48C"/>
    <a:srgbClr val="FF6F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62C34B-51A3-49C2-81C2-F3335175A6FF}" v="277" dt="2023-03-25T14:17:27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7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58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  <a:effectLst/>
                <a:latin typeface="BookAntiqua"/>
                <a:ea typeface="Calibri" panose="020F0502020204030204" pitchFamily="34" charset="0"/>
                <a:cs typeface="Arial" panose="020B0604020202020204" pitchFamily="34" charset="0"/>
              </a:rPr>
              <a:t>Hello and welcome, in this video  we will start to dive into the components of the internal structure of transformers.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90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42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29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75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5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67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33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EEEAA8E0-080C-E1D5-8426-FCF77EA55EF4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60FAE364-E48D-1D1B-930A-A473FD831655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640E6CC8-7D04-46B3-446C-7276A39AFEDE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EC3D5B5E-3F37-F8E2-C7CE-41A6BC9B7FBF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6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Relationship Id="rId4" Type="http://schemas.openxmlformats.org/officeDocument/2006/relationships/image" Target="../media/image17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9EFBB-0664-8FB3-3410-F59106D8C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T5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FA56E-B89A-50A1-E322-8463B18436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8221532" cy="5355727"/>
          </a:xfrm>
        </p:spPr>
        <p:txBody>
          <a:bodyPr>
            <a:normAutofit/>
          </a:bodyPr>
          <a:lstStyle/>
          <a:p>
            <a:r>
              <a:rPr lang="en-US" dirty="0"/>
              <a:t>The T5 model follows the original encoder-decoder transformer model. The modifications are done in the </a:t>
            </a:r>
            <a:r>
              <a:rPr lang="en-US" dirty="0">
                <a:solidFill>
                  <a:srgbClr val="00B050"/>
                </a:solidFill>
              </a:rPr>
              <a:t>layer normalization </a:t>
            </a:r>
            <a:r>
              <a:rPr lang="en-US" dirty="0"/>
              <a:t>and </a:t>
            </a:r>
            <a:r>
              <a:rPr lang="en-US" dirty="0">
                <a:solidFill>
                  <a:srgbClr val="00B050"/>
                </a:solidFill>
              </a:rPr>
              <a:t>position embeddings </a:t>
            </a:r>
            <a:r>
              <a:rPr lang="en-US" dirty="0"/>
              <a:t>schema.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T5 uses a normalization layer that only scales and doesn’t shift the inputs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Root Mean Square Layer Normalization.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endParaRPr lang="en-US" b="1" dirty="0">
              <a:solidFill>
                <a:srgbClr val="00B050"/>
              </a:solidFill>
            </a:endParaRPr>
          </a:p>
          <a:p>
            <a:r>
              <a:rPr lang="en-US" dirty="0"/>
              <a:t>T5 uses </a:t>
            </a:r>
            <a:r>
              <a:rPr lang="en-US" dirty="0">
                <a:solidFill>
                  <a:srgbClr val="00B050"/>
                </a:solidFill>
              </a:rPr>
              <a:t>relative positional embedding</a:t>
            </a:r>
            <a:r>
              <a:rPr lang="en-US" dirty="0"/>
              <a:t>. that depends on the relative distance between two tokens rather than their absolute position in the sequence. </a:t>
            </a:r>
          </a:p>
          <a:p>
            <a:pPr lvl="1"/>
            <a:r>
              <a:rPr lang="en-US" sz="1800" dirty="0"/>
              <a:t>handle variable-length inputs and outputs without padding or truncation. </a:t>
            </a:r>
            <a:br>
              <a:rPr lang="en-US" sz="1800" dirty="0"/>
            </a:br>
            <a:endParaRPr lang="en-US" sz="1800" dirty="0"/>
          </a:p>
          <a:p>
            <a:r>
              <a:rPr lang="en-US" dirty="0"/>
              <a:t>Relative positional embeddings also have some advantages over absolute positional embeddings:</a:t>
            </a:r>
          </a:p>
          <a:p>
            <a:pPr lvl="1"/>
            <a:r>
              <a:rPr lang="en-US" sz="1600" dirty="0"/>
              <a:t>better generalization to longer sequences. </a:t>
            </a:r>
          </a:p>
          <a:p>
            <a:pPr lvl="1"/>
            <a:r>
              <a:rPr lang="en-US" sz="1600" dirty="0"/>
              <a:t>better handling of shifted inputs.</a:t>
            </a:r>
          </a:p>
          <a:p>
            <a:endParaRPr lang="en-US" dirty="0"/>
          </a:p>
        </p:txBody>
      </p:sp>
      <p:pic>
        <p:nvPicPr>
          <p:cNvPr id="1026" name="Picture 2" descr="T5 - A Lazy Data Science Guide">
            <a:extLst>
              <a:ext uri="{FF2B5EF4-FFF2-40B4-BE49-F238E27FC236}">
                <a16:creationId xmlns:a16="http://schemas.microsoft.com/office/drawing/2014/main" id="{A53C4525-152B-E3CD-877A-7A214465B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420" y="1520687"/>
            <a:ext cx="3269962" cy="452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D6D2A70-BFC6-5BC6-EF73-1C8ADF4BB27F}"/>
              </a:ext>
            </a:extLst>
          </p:cNvPr>
          <p:cNvSpPr/>
          <p:nvPr/>
        </p:nvSpPr>
        <p:spPr>
          <a:xfrm>
            <a:off x="8920064" y="4814596"/>
            <a:ext cx="1156997" cy="32657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0BAE45-C3BF-8E8B-7364-8031C18F10FD}"/>
              </a:ext>
            </a:extLst>
          </p:cNvPr>
          <p:cNvSpPr/>
          <p:nvPr/>
        </p:nvSpPr>
        <p:spPr>
          <a:xfrm>
            <a:off x="10958385" y="4814596"/>
            <a:ext cx="1156997" cy="32657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BD5D19-CF8B-FD21-5DC2-F5A2187ED9A3}"/>
              </a:ext>
            </a:extLst>
          </p:cNvPr>
          <p:cNvSpPr/>
          <p:nvPr/>
        </p:nvSpPr>
        <p:spPr>
          <a:xfrm>
            <a:off x="9594978" y="4012163"/>
            <a:ext cx="762001" cy="22134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30E766-0890-28C2-88FB-8869BE3BB2C2}"/>
              </a:ext>
            </a:extLst>
          </p:cNvPr>
          <p:cNvSpPr/>
          <p:nvPr/>
        </p:nvSpPr>
        <p:spPr>
          <a:xfrm>
            <a:off x="9594978" y="3290337"/>
            <a:ext cx="762001" cy="22134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4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17061-2853-FCC4-44E1-F680DC14B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3354-CC1E-8E4E-A9EB-9EE7B55AFBF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231346" cy="5355727"/>
          </a:xfrm>
        </p:spPr>
        <p:txBody>
          <a:bodyPr/>
          <a:lstStyle/>
          <a:p>
            <a:r>
              <a:rPr lang="en-US" dirty="0"/>
              <a:t>T5 is a single model that can work on a diverse set of tasks such as language generation.</a:t>
            </a:r>
          </a:p>
          <a:p>
            <a:r>
              <a:rPr lang="en-US" dirty="0"/>
              <a:t>It casts tasks into a text-to-text format. The model is fed with text that is made up of a task prefix and the input attached to it. We convert a labeled textual dataset to a {'inputs': '....', 'targets': ...'} format.</a:t>
            </a:r>
          </a:p>
          <a:p>
            <a:r>
              <a:rPr lang="en-US" dirty="0"/>
              <a:t>We insert the purpose in the input as a prefix. Then, we train the model with labeled data so that it learns what to do and how to do it.</a:t>
            </a:r>
          </a:p>
        </p:txBody>
      </p:sp>
      <p:pic>
        <p:nvPicPr>
          <p:cNvPr id="4" name="Content Placeholder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1A49C12-F37B-BEB7-E496-5B2DEB56F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829" y="3923467"/>
            <a:ext cx="6096000" cy="228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408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6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Sequence to sequence language model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7-ch-2-sequence-to-sequence-lm-part-1_ZkwBSMUy">
            <a:hlinkClick r:id="" action="ppaction://media"/>
            <a:extLst>
              <a:ext uri="{FF2B5EF4-FFF2-40B4-BE49-F238E27FC236}">
                <a16:creationId xmlns:a16="http://schemas.microsoft.com/office/drawing/2014/main" id="{978D6A0A-72F2-B90F-B499-A74C0BE83A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529" y="27337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7C98-CB87-63BB-3BB0-EDA76DCF8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will we discuss?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7650D-F289-79F7-5C1B-36B0E21F920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What are sequence to sequence transformer models?</a:t>
            </a:r>
          </a:p>
          <a:p>
            <a:r>
              <a:rPr lang="en-US" dirty="0"/>
              <a:t>How they work?</a:t>
            </a:r>
          </a:p>
          <a:p>
            <a:r>
              <a:rPr lang="en-US" dirty="0"/>
              <a:t>What is T5?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038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828E7-D9A7-AF5F-5899-17AF60550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E" sz="2400" dirty="0"/>
              <a:t>S</a:t>
            </a:r>
            <a:r>
              <a:rPr lang="en-US" sz="2400" dirty="0" err="1"/>
              <a:t>equence</a:t>
            </a:r>
            <a:r>
              <a:rPr lang="en-US" sz="2400" dirty="0"/>
              <a:t> to sequence transformer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7D0E-AE14-37AF-6472-D9B220F2EE7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 sequence-to-sequence transformer model is a type of neural network that can transform one sequence of tokens (such as words or characters) into another sequence of tokens. </a:t>
            </a:r>
          </a:p>
          <a:p>
            <a:r>
              <a:rPr lang="en-US" dirty="0"/>
              <a:t>It consists of two main components: an encoder and a decoder.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849B8A-C132-1FCF-6B2F-A45DB895371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988" y="3339147"/>
            <a:ext cx="6920830" cy="23523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62D60C-9D06-7585-B007-1E26A990EB64}"/>
              </a:ext>
            </a:extLst>
          </p:cNvPr>
          <p:cNvSpPr/>
          <p:nvPr/>
        </p:nvSpPr>
        <p:spPr>
          <a:xfrm>
            <a:off x="3778898" y="4404049"/>
            <a:ext cx="1306287" cy="58782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95B9B-CBF2-B2CE-C288-ADB021342B7B}"/>
              </a:ext>
            </a:extLst>
          </p:cNvPr>
          <p:cNvSpPr/>
          <p:nvPr/>
        </p:nvSpPr>
        <p:spPr>
          <a:xfrm>
            <a:off x="6556858" y="4404048"/>
            <a:ext cx="1306287" cy="58782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3AF13F-C363-A6AE-B978-9F91A964D8F9}"/>
              </a:ext>
            </a:extLst>
          </p:cNvPr>
          <p:cNvSpPr txBox="1"/>
          <p:nvPr/>
        </p:nvSpPr>
        <p:spPr>
          <a:xfrm>
            <a:off x="3943904" y="6158429"/>
            <a:ext cx="60945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(Figure adapted from Lane, Howard, &amp; Hapke, 2019, p. 315)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3537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0DE5-D1E3-B338-967A-A4E84CCD1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it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C3F63-6B10-AACF-E006-59C7ADFEF1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7493745" cy="5355727"/>
          </a:xfrm>
        </p:spPr>
        <p:txBody>
          <a:bodyPr/>
          <a:lstStyle/>
          <a:p>
            <a:r>
              <a:rPr lang="en-US" dirty="0"/>
              <a:t>It uses the original transformer architecture</a:t>
            </a:r>
          </a:p>
          <a:p>
            <a:pPr lvl="1"/>
            <a:r>
              <a:rPr lang="en-US" sz="1800" dirty="0"/>
              <a:t>The left encoder and the right decoder part of the transformer are connected with cross-attention.</a:t>
            </a:r>
          </a:p>
          <a:p>
            <a:pPr lvl="1"/>
            <a:r>
              <a:rPr lang="en-US" sz="1800" dirty="0"/>
              <a:t>Which helps each decoder layer attend over the final encoder layer. </a:t>
            </a:r>
          </a:p>
          <a:p>
            <a:r>
              <a:rPr lang="en-US" dirty="0"/>
              <a:t>This naturally pushes models toward producing output that closely tied to the original input 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3B57199-7120-619E-522E-1363926E61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5462" y="872621"/>
            <a:ext cx="3821292" cy="5112758"/>
          </a:xfrm>
          <a:prstGeom prst="rect">
            <a:avLst/>
          </a:prstGeom>
          <a:noFill/>
        </p:spPr>
      </p:pic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C7B3146C-85CE-C4B8-C59A-4793BB10D200}"/>
              </a:ext>
            </a:extLst>
          </p:cNvPr>
          <p:cNvCxnSpPr>
            <a:cxnSpLocks/>
          </p:cNvCxnSpPr>
          <p:nvPr/>
        </p:nvCxnSpPr>
        <p:spPr>
          <a:xfrm rot="16200000" flipH="1">
            <a:off x="9376533" y="1024015"/>
            <a:ext cx="801188" cy="1184786"/>
          </a:xfrm>
          <a:prstGeom prst="bentConnector4">
            <a:avLst>
              <a:gd name="adj1" fmla="val -21170"/>
              <a:gd name="adj2" fmla="val 78838"/>
            </a:avLst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FA83C006-C56E-9682-AD7A-E99A548D9DCF}"/>
              </a:ext>
            </a:extLst>
          </p:cNvPr>
          <p:cNvCxnSpPr>
            <a:cxnSpLocks/>
          </p:cNvCxnSpPr>
          <p:nvPr/>
        </p:nvCxnSpPr>
        <p:spPr>
          <a:xfrm rot="16200000" flipH="1">
            <a:off x="9633082" y="2512051"/>
            <a:ext cx="1590368" cy="600266"/>
          </a:xfrm>
          <a:prstGeom prst="bentConnector2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975A373-04BE-5063-13E9-0DA9C938293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701" y="4465240"/>
            <a:ext cx="4702381" cy="2120698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8867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6E-3DBF-9DEB-A76F-B1C8996D5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Seq-to-Seq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BC4DB-2B74-633E-2800-CDD2C4B0BD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9686" y="1213100"/>
            <a:ext cx="10231346" cy="535572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Input tokens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Embeddings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Encoder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Context </a:t>
            </a:r>
            <a:r>
              <a:rPr lang="en-US" dirty="0">
                <a:sym typeface="Wingdings" panose="05000000000000000000" pitchFamily="2" charset="2"/>
              </a:rPr>
              <a:t> D</a:t>
            </a:r>
            <a:r>
              <a:rPr lang="en-US" dirty="0"/>
              <a:t>ecoder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Output tokens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E2B4BA3-5C36-D073-1590-22F8237B42CB}"/>
              </a:ext>
            </a:extLst>
          </p:cNvPr>
          <p:cNvSpPr/>
          <p:nvPr/>
        </p:nvSpPr>
        <p:spPr>
          <a:xfrm>
            <a:off x="1096740" y="2924755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D7A6C78-D4A1-61BF-8159-B732A188142E}"/>
              </a:ext>
            </a:extLst>
          </p:cNvPr>
          <p:cNvSpPr/>
          <p:nvPr/>
        </p:nvSpPr>
        <p:spPr>
          <a:xfrm>
            <a:off x="1177460" y="3240478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5E9F9B4-6F9A-8519-90AD-FFF4ACA74115}"/>
              </a:ext>
            </a:extLst>
          </p:cNvPr>
          <p:cNvSpPr/>
          <p:nvPr/>
        </p:nvSpPr>
        <p:spPr>
          <a:xfrm>
            <a:off x="1247672" y="3589357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DE9A10F-21FF-F442-3987-194B28BA11D0}"/>
              </a:ext>
            </a:extLst>
          </p:cNvPr>
          <p:cNvSpPr/>
          <p:nvPr/>
        </p:nvSpPr>
        <p:spPr>
          <a:xfrm>
            <a:off x="2254625" y="2926627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123D2ED-A3E8-F5AC-7CBF-EF4C930A3658}"/>
              </a:ext>
            </a:extLst>
          </p:cNvPr>
          <p:cNvSpPr/>
          <p:nvPr/>
        </p:nvSpPr>
        <p:spPr>
          <a:xfrm>
            <a:off x="2335345" y="3242350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C3AADED-58C0-D50F-E9F9-384818B04DAE}"/>
              </a:ext>
            </a:extLst>
          </p:cNvPr>
          <p:cNvSpPr/>
          <p:nvPr/>
        </p:nvSpPr>
        <p:spPr>
          <a:xfrm>
            <a:off x="2405557" y="3591229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F5B16E4-05CF-13C4-708B-CD1B563997F5}"/>
              </a:ext>
            </a:extLst>
          </p:cNvPr>
          <p:cNvSpPr txBox="1"/>
          <p:nvPr/>
        </p:nvSpPr>
        <p:spPr>
          <a:xfrm>
            <a:off x="1494093" y="478570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F2CEBA-0A0B-37C8-41C6-5CA4CCE2B36B}"/>
              </a:ext>
            </a:extLst>
          </p:cNvPr>
          <p:cNvSpPr txBox="1"/>
          <p:nvPr/>
        </p:nvSpPr>
        <p:spPr>
          <a:xfrm>
            <a:off x="1623748" y="373521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50" name="Cube 49">
            <a:extLst>
              <a:ext uri="{FF2B5EF4-FFF2-40B4-BE49-F238E27FC236}">
                <a16:creationId xmlns:a16="http://schemas.microsoft.com/office/drawing/2014/main" id="{8678504D-5089-4B53-57F1-C2D7A99FD760}"/>
              </a:ext>
            </a:extLst>
          </p:cNvPr>
          <p:cNvSpPr/>
          <p:nvPr/>
        </p:nvSpPr>
        <p:spPr>
          <a:xfrm>
            <a:off x="3308655" y="3415864"/>
            <a:ext cx="429733" cy="1190105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ube 50">
            <a:extLst>
              <a:ext uri="{FF2B5EF4-FFF2-40B4-BE49-F238E27FC236}">
                <a16:creationId xmlns:a16="http://schemas.microsoft.com/office/drawing/2014/main" id="{E4538594-946F-C3C1-AFE6-E2F0DE4FC579}"/>
              </a:ext>
            </a:extLst>
          </p:cNvPr>
          <p:cNvSpPr/>
          <p:nvPr/>
        </p:nvSpPr>
        <p:spPr>
          <a:xfrm>
            <a:off x="4310416" y="3434505"/>
            <a:ext cx="429733" cy="1190105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304894A-961E-EBF6-B0FF-5E880B827C69}"/>
              </a:ext>
            </a:extLst>
          </p:cNvPr>
          <p:cNvSpPr txBox="1"/>
          <p:nvPr/>
        </p:nvSpPr>
        <p:spPr>
          <a:xfrm>
            <a:off x="3265779" y="3786108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1B3B0E-256D-CFA8-766F-EA148D985123}"/>
              </a:ext>
            </a:extLst>
          </p:cNvPr>
          <p:cNvSpPr txBox="1"/>
          <p:nvPr/>
        </p:nvSpPr>
        <p:spPr>
          <a:xfrm>
            <a:off x="2927798" y="4809009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Encoding stack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3102678-9D32-D932-9853-1C0C9F369A7D}"/>
              </a:ext>
            </a:extLst>
          </p:cNvPr>
          <p:cNvCxnSpPr>
            <a:cxnSpLocks/>
          </p:cNvCxnSpPr>
          <p:nvPr/>
        </p:nvCxnSpPr>
        <p:spPr>
          <a:xfrm>
            <a:off x="2770313" y="4078495"/>
            <a:ext cx="38110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ube 54">
            <a:extLst>
              <a:ext uri="{FF2B5EF4-FFF2-40B4-BE49-F238E27FC236}">
                <a16:creationId xmlns:a16="http://schemas.microsoft.com/office/drawing/2014/main" id="{93476F93-3AFE-749B-6AC4-DC78C56C9E4B}"/>
              </a:ext>
            </a:extLst>
          </p:cNvPr>
          <p:cNvSpPr/>
          <p:nvPr/>
        </p:nvSpPr>
        <p:spPr>
          <a:xfrm>
            <a:off x="5925875" y="5125232"/>
            <a:ext cx="429733" cy="1190105"/>
          </a:xfrm>
          <a:prstGeom prst="cub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ube 55">
            <a:extLst>
              <a:ext uri="{FF2B5EF4-FFF2-40B4-BE49-F238E27FC236}">
                <a16:creationId xmlns:a16="http://schemas.microsoft.com/office/drawing/2014/main" id="{9E564FC2-8C44-E408-A974-584E2E04418D}"/>
              </a:ext>
            </a:extLst>
          </p:cNvPr>
          <p:cNvSpPr/>
          <p:nvPr/>
        </p:nvSpPr>
        <p:spPr>
          <a:xfrm>
            <a:off x="7031396" y="5091661"/>
            <a:ext cx="429733" cy="1190105"/>
          </a:xfrm>
          <a:prstGeom prst="cub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F048EA-3FB3-68CF-C4EE-5D018311B891}"/>
              </a:ext>
            </a:extLst>
          </p:cNvPr>
          <p:cNvSpPr txBox="1"/>
          <p:nvPr/>
        </p:nvSpPr>
        <p:spPr>
          <a:xfrm>
            <a:off x="5978723" y="5479049"/>
            <a:ext cx="1429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…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46DF4C9-C6E3-CAB5-6CC5-20577589C935}"/>
              </a:ext>
            </a:extLst>
          </p:cNvPr>
          <p:cNvSpPr txBox="1"/>
          <p:nvPr/>
        </p:nvSpPr>
        <p:spPr>
          <a:xfrm>
            <a:off x="5566382" y="648688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Decoder stack 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0F592FC-C679-EEAD-632A-FD567728545B}"/>
              </a:ext>
            </a:extLst>
          </p:cNvPr>
          <p:cNvSpPr/>
          <p:nvPr/>
        </p:nvSpPr>
        <p:spPr>
          <a:xfrm>
            <a:off x="5315613" y="3015525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CCEF1A18-BA6F-5D3E-B7C6-6D8D765A01DA}"/>
              </a:ext>
            </a:extLst>
          </p:cNvPr>
          <p:cNvSpPr/>
          <p:nvPr/>
        </p:nvSpPr>
        <p:spPr>
          <a:xfrm>
            <a:off x="5396333" y="3331248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87CF5C0-0DA2-0C5F-0C47-8E99AD188477}"/>
              </a:ext>
            </a:extLst>
          </p:cNvPr>
          <p:cNvSpPr/>
          <p:nvPr/>
        </p:nvSpPr>
        <p:spPr>
          <a:xfrm>
            <a:off x="5466545" y="3680127"/>
            <a:ext cx="159026" cy="109993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0E86A8E-BDC2-5E18-2255-610120F406ED}"/>
              </a:ext>
            </a:extLst>
          </p:cNvPr>
          <p:cNvSpPr txBox="1"/>
          <p:nvPr/>
        </p:nvSpPr>
        <p:spPr>
          <a:xfrm>
            <a:off x="4477174" y="4907823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EF86D7C-E008-AA9D-5C6D-FBCEF8514276}"/>
              </a:ext>
            </a:extLst>
          </p:cNvPr>
          <p:cNvCxnSpPr>
            <a:cxnSpLocks/>
          </p:cNvCxnSpPr>
          <p:nvPr/>
        </p:nvCxnSpPr>
        <p:spPr>
          <a:xfrm>
            <a:off x="4962832" y="4024685"/>
            <a:ext cx="281466" cy="63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AF86732-7587-A2B0-E86F-ADDC8EF6C3CF}"/>
              </a:ext>
            </a:extLst>
          </p:cNvPr>
          <p:cNvSpPr/>
          <p:nvPr/>
        </p:nvSpPr>
        <p:spPr>
          <a:xfrm>
            <a:off x="6249057" y="3723351"/>
            <a:ext cx="845984" cy="379232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K,V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0127DE5-B3BA-16B5-E237-50EBCD303DB9}"/>
              </a:ext>
            </a:extLst>
          </p:cNvPr>
          <p:cNvCxnSpPr>
            <a:cxnSpLocks/>
          </p:cNvCxnSpPr>
          <p:nvPr/>
        </p:nvCxnSpPr>
        <p:spPr>
          <a:xfrm>
            <a:off x="5822134" y="3912967"/>
            <a:ext cx="313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06A3C78-734F-D671-2A1F-60E096C3E514}"/>
              </a:ext>
            </a:extLst>
          </p:cNvPr>
          <p:cNvCxnSpPr>
            <a:cxnSpLocks/>
          </p:cNvCxnSpPr>
          <p:nvPr/>
        </p:nvCxnSpPr>
        <p:spPr>
          <a:xfrm>
            <a:off x="6767136" y="4233972"/>
            <a:ext cx="0" cy="480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325B7BD-6470-3FCB-0C78-039BDCD6D74C}"/>
              </a:ext>
            </a:extLst>
          </p:cNvPr>
          <p:cNvSpPr/>
          <p:nvPr/>
        </p:nvSpPr>
        <p:spPr>
          <a:xfrm>
            <a:off x="7966581" y="4688723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3CA17D5-864B-EC4F-6D4C-C9B2BF94B9D3}"/>
              </a:ext>
            </a:extLst>
          </p:cNvPr>
          <p:cNvSpPr txBox="1"/>
          <p:nvPr/>
        </p:nvSpPr>
        <p:spPr>
          <a:xfrm>
            <a:off x="7073589" y="6486292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Hidden state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BEC5B6A-8FF6-31FA-A393-F08C6B71BB59}"/>
              </a:ext>
            </a:extLst>
          </p:cNvPr>
          <p:cNvCxnSpPr>
            <a:cxnSpLocks/>
          </p:cNvCxnSpPr>
          <p:nvPr/>
        </p:nvCxnSpPr>
        <p:spPr>
          <a:xfrm>
            <a:off x="7531341" y="5778605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D351E0C5-801C-52A3-9353-F3AB81AC1C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1" t="67131" r="20541" b="16971"/>
          <a:stretch/>
        </p:blipFill>
        <p:spPr>
          <a:xfrm>
            <a:off x="8710746" y="5142959"/>
            <a:ext cx="934113" cy="1138807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703EBA4-E398-8608-33F0-B8BDA6A0B35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83" t="69789" r="11471" b="18885"/>
          <a:stretch/>
        </p:blipFill>
        <p:spPr>
          <a:xfrm>
            <a:off x="10046060" y="5268883"/>
            <a:ext cx="997258" cy="9916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D424422-DA7C-7DD1-7A2F-DF4091D893DB}"/>
              </a:ext>
            </a:extLst>
          </p:cNvPr>
          <p:cNvCxnSpPr>
            <a:cxnSpLocks/>
          </p:cNvCxnSpPr>
          <p:nvPr/>
        </p:nvCxnSpPr>
        <p:spPr>
          <a:xfrm>
            <a:off x="8454189" y="5771436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675ED26-8A88-2BD8-7B39-E0608DF29D09}"/>
              </a:ext>
            </a:extLst>
          </p:cNvPr>
          <p:cNvCxnSpPr>
            <a:cxnSpLocks/>
          </p:cNvCxnSpPr>
          <p:nvPr/>
        </p:nvCxnSpPr>
        <p:spPr>
          <a:xfrm>
            <a:off x="9631607" y="5693780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0F109C9-6C40-ECC1-618E-1B178F810377}"/>
              </a:ext>
            </a:extLst>
          </p:cNvPr>
          <p:cNvCxnSpPr>
            <a:cxnSpLocks/>
          </p:cNvCxnSpPr>
          <p:nvPr/>
        </p:nvCxnSpPr>
        <p:spPr>
          <a:xfrm>
            <a:off x="10967218" y="5726687"/>
            <a:ext cx="3088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FB7A6D00-6ABE-873D-0342-17E84728E2E0}"/>
              </a:ext>
            </a:extLst>
          </p:cNvPr>
          <p:cNvSpPr/>
          <p:nvPr/>
        </p:nvSpPr>
        <p:spPr>
          <a:xfrm>
            <a:off x="4803806" y="4998868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9419AB7-E4CE-206D-BF6D-27A8EB8618DC}"/>
              </a:ext>
            </a:extLst>
          </p:cNvPr>
          <p:cNvSpPr/>
          <p:nvPr/>
        </p:nvSpPr>
        <p:spPr>
          <a:xfrm>
            <a:off x="4884526" y="5314591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4739B87-03BB-041F-969B-D5E87807893F}"/>
              </a:ext>
            </a:extLst>
          </p:cNvPr>
          <p:cNvSpPr/>
          <p:nvPr/>
        </p:nvSpPr>
        <p:spPr>
          <a:xfrm>
            <a:off x="3354402" y="5009409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7E7C54CC-376A-88FA-2D13-EC251D8BAB9D}"/>
              </a:ext>
            </a:extLst>
          </p:cNvPr>
          <p:cNvSpPr/>
          <p:nvPr/>
        </p:nvSpPr>
        <p:spPr>
          <a:xfrm>
            <a:off x="3435122" y="5325132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2067CE-4878-13FE-47E9-D0D918736738}"/>
              </a:ext>
            </a:extLst>
          </p:cNvPr>
          <p:cNvSpPr txBox="1"/>
          <p:nvPr/>
        </p:nvSpPr>
        <p:spPr>
          <a:xfrm>
            <a:off x="2378406" y="6509095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2820C9F-100F-8749-C973-B0CBA7894CCA}"/>
              </a:ext>
            </a:extLst>
          </p:cNvPr>
          <p:cNvSpPr txBox="1"/>
          <p:nvPr/>
        </p:nvSpPr>
        <p:spPr>
          <a:xfrm>
            <a:off x="3890876" y="6508340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Positional Encoding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CAF16AC-4266-4205-762A-35F4347DB1FD}"/>
              </a:ext>
            </a:extLst>
          </p:cNvPr>
          <p:cNvSpPr txBox="1"/>
          <p:nvPr/>
        </p:nvSpPr>
        <p:spPr>
          <a:xfrm>
            <a:off x="3884347" y="5531001"/>
            <a:ext cx="437359" cy="60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B10388B-E432-82F2-67F4-F6ECB4405F13}"/>
              </a:ext>
            </a:extLst>
          </p:cNvPr>
          <p:cNvCxnSpPr/>
          <p:nvPr/>
        </p:nvCxnSpPr>
        <p:spPr>
          <a:xfrm>
            <a:off x="5245298" y="5816062"/>
            <a:ext cx="4776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371E7939-8F63-58AF-8215-20AE11C82264}"/>
              </a:ext>
            </a:extLst>
          </p:cNvPr>
          <p:cNvSpPr txBox="1"/>
          <p:nvPr/>
        </p:nvSpPr>
        <p:spPr>
          <a:xfrm>
            <a:off x="1721859" y="5316034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9F4A039-B903-8B52-03E8-24DE7B2D02BF}"/>
              </a:ext>
            </a:extLst>
          </p:cNvPr>
          <p:cNvSpPr txBox="1"/>
          <p:nvPr/>
        </p:nvSpPr>
        <p:spPr>
          <a:xfrm>
            <a:off x="1927544" y="5936287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super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417CF99-F90F-E29F-44F3-6E0C05DF8736}"/>
              </a:ext>
            </a:extLst>
          </p:cNvPr>
          <p:cNvSpPr txBox="1"/>
          <p:nvPr/>
        </p:nvSpPr>
        <p:spPr>
          <a:xfrm>
            <a:off x="8545795" y="6293309"/>
            <a:ext cx="1341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Classification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head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E8F14BD-889C-10CC-6CD4-A0B7B81E7B23}"/>
              </a:ext>
            </a:extLst>
          </p:cNvPr>
          <p:cNvSpPr txBox="1"/>
          <p:nvPr/>
        </p:nvSpPr>
        <p:spPr>
          <a:xfrm>
            <a:off x="9416134" y="6386757"/>
            <a:ext cx="2087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Prediction</a:t>
            </a:r>
          </a:p>
        </p:txBody>
      </p:sp>
      <p:sp>
        <p:nvSpPr>
          <p:cNvPr id="90" name="TextBox 2">
            <a:extLst>
              <a:ext uri="{FF2B5EF4-FFF2-40B4-BE49-F238E27FC236}">
                <a16:creationId xmlns:a16="http://schemas.microsoft.com/office/drawing/2014/main" id="{F2C46DED-43FD-0E92-BF94-7E18CAB52C3A}"/>
              </a:ext>
            </a:extLst>
          </p:cNvPr>
          <p:cNvSpPr txBox="1"/>
          <p:nvPr/>
        </p:nvSpPr>
        <p:spPr>
          <a:xfrm>
            <a:off x="13269" y="6233694"/>
            <a:ext cx="1659948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Figure adapted from Tunstall, von Werra, &amp; Wolf, 2022, p. 58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B087BBA-9A71-3364-B6BC-2C2F3CC5E100}"/>
              </a:ext>
            </a:extLst>
          </p:cNvPr>
          <p:cNvSpPr txBox="1"/>
          <p:nvPr/>
        </p:nvSpPr>
        <p:spPr>
          <a:xfrm>
            <a:off x="569994" y="4793052"/>
            <a:ext cx="141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Token Embeddings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601DFE9C-F750-A0CB-4913-C9A068944C10}"/>
              </a:ext>
            </a:extLst>
          </p:cNvPr>
          <p:cNvSpPr/>
          <p:nvPr/>
        </p:nvSpPr>
        <p:spPr>
          <a:xfrm>
            <a:off x="8019294" y="4989926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0B4F6E4-1F6C-9EC5-41B4-290606356404}"/>
              </a:ext>
            </a:extLst>
          </p:cNvPr>
          <p:cNvSpPr/>
          <p:nvPr/>
        </p:nvSpPr>
        <p:spPr>
          <a:xfrm>
            <a:off x="8080418" y="5339071"/>
            <a:ext cx="159026" cy="109993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7317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06B37-99F4-D8E6-FC88-BEDFE6A0E01D}"/>
              </a:ext>
            </a:extLst>
          </p:cNvPr>
          <p:cNvSpPr txBox="1"/>
          <p:nvPr/>
        </p:nvSpPr>
        <p:spPr>
          <a:xfrm>
            <a:off x="1930867" y="5637875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est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4F6503-893F-4E7D-09AE-D0E77AF318CE}"/>
              </a:ext>
            </a:extLst>
          </p:cNvPr>
          <p:cNvSpPr txBox="1"/>
          <p:nvPr/>
        </p:nvSpPr>
        <p:spPr>
          <a:xfrm>
            <a:off x="11343253" y="5556779"/>
            <a:ext cx="95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2A670B-7FD1-1848-A163-99113AE6F6B7}"/>
              </a:ext>
            </a:extLst>
          </p:cNvPr>
          <p:cNvSpPr txBox="1"/>
          <p:nvPr/>
        </p:nvSpPr>
        <p:spPr>
          <a:xfrm>
            <a:off x="-183667" y="3103578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Transformers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350376-D758-5FD0-6C7B-C6957D897757}"/>
              </a:ext>
            </a:extLst>
          </p:cNvPr>
          <p:cNvSpPr txBox="1"/>
          <p:nvPr/>
        </p:nvSpPr>
        <p:spPr>
          <a:xfrm>
            <a:off x="-201456" y="3569056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2DFAB8-1FCD-918D-3ED8-658D49FF227A}"/>
              </a:ext>
            </a:extLst>
          </p:cNvPr>
          <p:cNvSpPr txBox="1"/>
          <p:nvPr/>
        </p:nvSpPr>
        <p:spPr>
          <a:xfrm>
            <a:off x="-217805" y="4024685"/>
            <a:ext cx="1429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great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993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5" grpId="0" animBg="1"/>
      <p:bldP spid="46" grpId="0" animBg="1"/>
      <p:bldP spid="47" grpId="0" animBg="1"/>
      <p:bldP spid="48" grpId="0"/>
      <p:bldP spid="49" grpId="0"/>
      <p:bldP spid="50" grpId="0" animBg="1"/>
      <p:bldP spid="51" grpId="0" animBg="1"/>
      <p:bldP spid="52" grpId="0"/>
      <p:bldP spid="53" grpId="0"/>
      <p:bldP spid="55" grpId="0" animBg="1"/>
      <p:bldP spid="56" grpId="0" animBg="1"/>
      <p:bldP spid="57" grpId="0"/>
      <p:bldP spid="58" grpId="0"/>
      <p:bldP spid="59" grpId="0" animBg="1"/>
      <p:bldP spid="60" grpId="0" animBg="1"/>
      <p:bldP spid="61" grpId="0" animBg="1"/>
      <p:bldP spid="62" grpId="0"/>
      <p:bldP spid="64" grpId="0" animBg="1"/>
      <p:bldP spid="67" grpId="0" animBg="1"/>
      <p:bldP spid="70" grpId="0"/>
      <p:bldP spid="77" grpId="0" animBg="1"/>
      <p:bldP spid="78" grpId="0" animBg="1"/>
      <p:bldP spid="79" grpId="0" animBg="1"/>
      <p:bldP spid="80" grpId="0" animBg="1"/>
      <p:bldP spid="81" grpId="0"/>
      <p:bldP spid="82" grpId="0"/>
      <p:bldP spid="83" grpId="0"/>
      <p:bldP spid="85" grpId="0"/>
      <p:bldP spid="87" grpId="0"/>
      <p:bldP spid="88" grpId="0"/>
      <p:bldP spid="89" grpId="0"/>
      <p:bldP spid="90" grpId="0"/>
      <p:bldP spid="91" grpId="0"/>
      <p:bldP spid="95" grpId="0" animBg="1"/>
      <p:bldP spid="96" grpId="0" animBg="1"/>
      <p:bldP spid="4" grpId="0"/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82076-B1FB-C649-6ACB-CC8BF6A9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Advantages of seq2seq 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8C0E4-9650-2BF8-5759-61832E7D1AC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They can handle different types of tasks by simply changing the format of the input and output sequences.</a:t>
            </a:r>
          </a:p>
          <a:p>
            <a:r>
              <a:rPr lang="en-US" dirty="0"/>
              <a:t>An examples of seq2seq transformers: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</a:t>
            </a:r>
            <a:r>
              <a:rPr lang="en-US" b="1" dirty="0"/>
              <a:t>T5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</a:t>
            </a:r>
            <a:r>
              <a:rPr lang="en-US" b="1" dirty="0"/>
              <a:t>B</a:t>
            </a:r>
            <a:r>
              <a:rPr lang="en-US" dirty="0"/>
              <a:t>idirectional and </a:t>
            </a:r>
            <a:r>
              <a:rPr lang="en-US" b="1" dirty="0"/>
              <a:t>A</a:t>
            </a:r>
            <a:r>
              <a:rPr lang="en-US" dirty="0"/>
              <a:t>uto-</a:t>
            </a:r>
            <a:r>
              <a:rPr lang="en-US" b="1" dirty="0"/>
              <a:t>R</a:t>
            </a:r>
            <a:r>
              <a:rPr lang="en-US" dirty="0"/>
              <a:t>egressive </a:t>
            </a:r>
            <a:r>
              <a:rPr lang="en-US" b="1" dirty="0"/>
              <a:t>T</a:t>
            </a:r>
            <a:r>
              <a:rPr lang="en-US" dirty="0"/>
              <a:t>ransformer (BART)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</a:t>
            </a:r>
            <a:r>
              <a:rPr lang="en-US" b="1" dirty="0"/>
              <a:t>PEGASUS </a:t>
            </a:r>
            <a:r>
              <a:rPr lang="en-US" dirty="0"/>
              <a:t>which stands for </a:t>
            </a:r>
            <a:r>
              <a:rPr lang="en-US" b="1" dirty="0"/>
              <a:t>P</a:t>
            </a:r>
            <a:r>
              <a:rPr lang="en-US" dirty="0"/>
              <a:t>re-training with </a:t>
            </a:r>
            <a:r>
              <a:rPr lang="en-US" b="1" dirty="0"/>
              <a:t>E</a:t>
            </a:r>
            <a:r>
              <a:rPr lang="en-US" dirty="0"/>
              <a:t>xtracted </a:t>
            </a:r>
            <a:r>
              <a:rPr lang="en-US" b="1" dirty="0"/>
              <a:t>G</a:t>
            </a:r>
            <a:r>
              <a:rPr lang="en-US" dirty="0"/>
              <a:t>ap-sentences for </a:t>
            </a:r>
            <a:r>
              <a:rPr lang="en-US" b="1" dirty="0"/>
              <a:t>A</a:t>
            </a:r>
            <a:r>
              <a:rPr lang="en-US" dirty="0"/>
              <a:t>bstractive </a:t>
            </a:r>
            <a:r>
              <a:rPr lang="en-US" b="1" dirty="0"/>
              <a:t>S</a:t>
            </a:r>
            <a:r>
              <a:rPr lang="en-US" dirty="0"/>
              <a:t>ummarization </a:t>
            </a:r>
            <a:r>
              <a:rPr lang="en-US" b="1" dirty="0"/>
              <a:t>S</a:t>
            </a:r>
            <a:r>
              <a:rPr lang="en-US" dirty="0"/>
              <a:t>equence-to-</a:t>
            </a:r>
            <a:r>
              <a:rPr lang="en-US" b="1" dirty="0"/>
              <a:t>S</a:t>
            </a:r>
            <a:r>
              <a:rPr lang="en-US" dirty="0"/>
              <a:t>equence Models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4450D81-8985-8A71-6B53-5889FA8250FF}"/>
              </a:ext>
            </a:extLst>
          </p:cNvPr>
          <p:cNvGrpSpPr/>
          <p:nvPr/>
        </p:nvGrpSpPr>
        <p:grpSpPr>
          <a:xfrm>
            <a:off x="6862856" y="4012576"/>
            <a:ext cx="3408818" cy="976983"/>
            <a:chOff x="6910167" y="3066166"/>
            <a:chExt cx="3408818" cy="97698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03F9014E-1D09-95B8-480D-2F61EDCD2AE1}"/>
                </a:ext>
              </a:extLst>
            </p:cNvPr>
            <p:cNvSpPr/>
            <p:nvPr/>
          </p:nvSpPr>
          <p:spPr>
            <a:xfrm>
              <a:off x="7327597" y="3429000"/>
              <a:ext cx="2991388" cy="614149"/>
            </a:xfrm>
            <a:prstGeom prst="roundRect">
              <a:avLst/>
            </a:prstGeom>
            <a:solidFill>
              <a:srgbClr val="FFDA8F"/>
            </a:solidFill>
            <a:ln>
              <a:solidFill>
                <a:srgbClr val="FFDA8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n w="10160">
                    <a:solidFill>
                      <a:srgbClr val="FFDA8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Question Answering</a:t>
              </a:r>
            </a:p>
          </p:txBody>
        </p:sp>
        <p:pic>
          <p:nvPicPr>
            <p:cNvPr id="7" name="Picture 8" descr="Question - Free education icons">
              <a:extLst>
                <a:ext uri="{FF2B5EF4-FFF2-40B4-BE49-F238E27FC236}">
                  <a16:creationId xmlns:a16="http://schemas.microsoft.com/office/drawing/2014/main" id="{2DB7E47D-830B-9A0C-5F2C-798F9A835E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10167" y="3066166"/>
              <a:ext cx="713428" cy="713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CAF0C8-E1C4-B311-0700-7564CE586E76}"/>
              </a:ext>
            </a:extLst>
          </p:cNvPr>
          <p:cNvGrpSpPr/>
          <p:nvPr/>
        </p:nvGrpSpPr>
        <p:grpSpPr>
          <a:xfrm>
            <a:off x="7071572" y="5218477"/>
            <a:ext cx="2991388" cy="1447258"/>
            <a:chOff x="7327597" y="4649029"/>
            <a:chExt cx="2991388" cy="1447258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6CCDF46-CCC1-1989-9CEA-70A49699D47B}"/>
                </a:ext>
              </a:extLst>
            </p:cNvPr>
            <p:cNvSpPr/>
            <p:nvPr/>
          </p:nvSpPr>
          <p:spPr>
            <a:xfrm>
              <a:off x="7327597" y="5482138"/>
              <a:ext cx="2991388" cy="614149"/>
            </a:xfrm>
            <a:prstGeom prst="roundRect">
              <a:avLst/>
            </a:prstGeom>
            <a:solidFill>
              <a:srgbClr val="8BB621"/>
            </a:solidFill>
            <a:ln>
              <a:solidFill>
                <a:srgbClr val="8BB62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n w="10160">
                    <a:solidFill>
                      <a:srgbClr val="8BB62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Text Summarization</a:t>
              </a:r>
            </a:p>
          </p:txBody>
        </p:sp>
        <p:pic>
          <p:nvPicPr>
            <p:cNvPr id="9" name="Picture 12" descr="Summarize Written Text using Google's BERT | Machine Learning | Deep  Learning - YouTube">
              <a:extLst>
                <a:ext uri="{FF2B5EF4-FFF2-40B4-BE49-F238E27FC236}">
                  <a16:creationId xmlns:a16="http://schemas.microsoft.com/office/drawing/2014/main" id="{FA2273C3-6FC5-1071-F771-599A92E287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790"/>
            <a:stretch/>
          </p:blipFill>
          <p:spPr bwMode="auto">
            <a:xfrm>
              <a:off x="7865490" y="4649029"/>
              <a:ext cx="1915600" cy="713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7339F4D-CA23-781B-81EC-12FC7AC636C4}"/>
              </a:ext>
            </a:extLst>
          </p:cNvPr>
          <p:cNvGrpSpPr/>
          <p:nvPr/>
        </p:nvGrpSpPr>
        <p:grpSpPr>
          <a:xfrm>
            <a:off x="623888" y="5821822"/>
            <a:ext cx="3682928" cy="843913"/>
            <a:chOff x="643583" y="5203313"/>
            <a:chExt cx="3682928" cy="843913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BB64B8B-E3E6-9A63-399E-053BF960F35C}"/>
                </a:ext>
              </a:extLst>
            </p:cNvPr>
            <p:cNvSpPr/>
            <p:nvPr/>
          </p:nvSpPr>
          <p:spPr>
            <a:xfrm>
              <a:off x="1335123" y="5302065"/>
              <a:ext cx="2991388" cy="614149"/>
            </a:xfrm>
            <a:prstGeom prst="roundRect">
              <a:avLst/>
            </a:prstGeom>
            <a:solidFill>
              <a:srgbClr val="F05654"/>
            </a:solidFill>
            <a:ln>
              <a:solidFill>
                <a:srgbClr val="F0565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n w="10160">
                    <a:solidFill>
                      <a:srgbClr val="F05654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Text Generation</a:t>
              </a:r>
            </a:p>
          </p:txBody>
        </p:sp>
        <p:pic>
          <p:nvPicPr>
            <p:cNvPr id="11" name="Picture 2" descr="Open AI Text Generator - neuroflash">
              <a:extLst>
                <a:ext uri="{FF2B5EF4-FFF2-40B4-BE49-F238E27FC236}">
                  <a16:creationId xmlns:a16="http://schemas.microsoft.com/office/drawing/2014/main" id="{3CF2442C-75D7-78D4-59F6-A641295DB1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282729">
              <a:off x="643583" y="5203313"/>
              <a:ext cx="1103675" cy="843913"/>
            </a:xfrm>
            <a:prstGeom prst="flowChartConnector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F4010F-4BF0-A127-9560-FBFBA5EC35B0}"/>
              </a:ext>
            </a:extLst>
          </p:cNvPr>
          <p:cNvGrpSpPr/>
          <p:nvPr/>
        </p:nvGrpSpPr>
        <p:grpSpPr>
          <a:xfrm>
            <a:off x="484449" y="3927287"/>
            <a:ext cx="3467638" cy="1062272"/>
            <a:chOff x="860516" y="3056962"/>
            <a:chExt cx="3467638" cy="1062272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DE3AEDB-A2F1-F8C4-98FE-3340D2EB140E}"/>
                </a:ext>
              </a:extLst>
            </p:cNvPr>
            <p:cNvSpPr/>
            <p:nvPr/>
          </p:nvSpPr>
          <p:spPr>
            <a:xfrm>
              <a:off x="1336766" y="3505085"/>
              <a:ext cx="2991388" cy="614149"/>
            </a:xfrm>
            <a:prstGeom prst="roundRect">
              <a:avLst/>
            </a:prstGeom>
            <a:solidFill>
              <a:srgbClr val="00BBF2"/>
            </a:solidFill>
            <a:ln>
              <a:solidFill>
                <a:srgbClr val="00BBF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Machine Translation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A637606-AB6D-6E51-3709-6695EDC6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60516" y="3056962"/>
              <a:ext cx="952500" cy="9525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913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B297-9F18-B80D-F214-A5A407A6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16EAE-B99C-EE15-8F27-4550803F43B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T5 stands for Text-to-Text Transfer Transformer. </a:t>
            </a:r>
          </a:p>
          <a:p>
            <a:r>
              <a:rPr lang="en-US" dirty="0"/>
              <a:t>It is a neural network model that can handle any natural language processing tasks by casting them to a text-to-text problem.</a:t>
            </a:r>
          </a:p>
          <a:p>
            <a:r>
              <a:rPr lang="en-US" dirty="0"/>
              <a:t>T5 can translate between languages, answer questions, summarize documents, and classify sentences, just by </a:t>
            </a:r>
            <a:r>
              <a:rPr lang="en-US" dirty="0">
                <a:solidFill>
                  <a:srgbClr val="00B050"/>
                </a:solidFill>
              </a:rPr>
              <a:t>changing the text prefix that tells it what to do.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9C48C0-BE2B-798C-D276-BD54D0CDF53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620" y="4075200"/>
            <a:ext cx="7169843" cy="27601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FE08D6-AA50-25EB-2529-0AFA3B083F75}"/>
              </a:ext>
            </a:extLst>
          </p:cNvPr>
          <p:cNvSpPr/>
          <p:nvPr/>
        </p:nvSpPr>
        <p:spPr>
          <a:xfrm>
            <a:off x="1828800" y="4371393"/>
            <a:ext cx="2097157" cy="27829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23F53A-D1B6-64FC-954B-42F82AAFBE18}"/>
              </a:ext>
            </a:extLst>
          </p:cNvPr>
          <p:cNvSpPr/>
          <p:nvPr/>
        </p:nvSpPr>
        <p:spPr>
          <a:xfrm>
            <a:off x="2680997" y="4834201"/>
            <a:ext cx="1135224" cy="14900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A031CF-FEA3-83A9-943C-8656BB436D4A}"/>
              </a:ext>
            </a:extLst>
          </p:cNvPr>
          <p:cNvSpPr/>
          <p:nvPr/>
        </p:nvSpPr>
        <p:spPr>
          <a:xfrm>
            <a:off x="2289111" y="5376583"/>
            <a:ext cx="1135224" cy="14028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33A901-D5FB-0F81-C8CC-2B6D4E5ABE0B}"/>
              </a:ext>
            </a:extLst>
          </p:cNvPr>
          <p:cNvSpPr/>
          <p:nvPr/>
        </p:nvSpPr>
        <p:spPr>
          <a:xfrm>
            <a:off x="2375756" y="6036905"/>
            <a:ext cx="833975" cy="14028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606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898E-46C7-ED63-28DF-D59911324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T5 trained?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9F403-B304-197B-C1F2-527690B88E5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T5 was pre-trained on a large corpus of text called C4, which contains about 750 GB of clean and diverse web pages.</a:t>
            </a:r>
          </a:p>
          <a:p>
            <a:r>
              <a:rPr lang="en-US" dirty="0"/>
              <a:t>T5 learned to predict missing words in corrupted sentences, which is a self-supervised  task that does not require any human labels. </a:t>
            </a:r>
          </a:p>
          <a:p>
            <a:r>
              <a:rPr lang="en-US" dirty="0"/>
              <a:t>T5 acquired a general understanding of natural language and its structure.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13657-4374-25FC-172E-904C06E160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540" y="3210709"/>
            <a:ext cx="7036453" cy="29416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758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3.9|19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.5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3.1|8.5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3|3|2|3|5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2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0.2|0.7|1.1|0.8|2.7|1.9|2|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4.4|8.8|3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9.4|8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4.6|6|9.3|23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35054</TotalTime>
  <Words>631</Words>
  <Application>Microsoft Office PowerPoint</Application>
  <PresentationFormat>Widescreen</PresentationFormat>
  <Paragraphs>84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Aharoni</vt:lpstr>
      <vt:lpstr>Arial</vt:lpstr>
      <vt:lpstr>BookAntiqua</vt:lpstr>
      <vt:lpstr>Calibri</vt:lpstr>
      <vt:lpstr>Daytona</vt:lpstr>
      <vt:lpstr>Gill Sans MT</vt:lpstr>
      <vt:lpstr>Wingdings</vt:lpstr>
      <vt:lpstr>Office Theme</vt:lpstr>
      <vt:lpstr>PowerPoint Presentation</vt:lpstr>
      <vt:lpstr>Sequence to sequence language model</vt:lpstr>
      <vt:lpstr>What will we discuss?</vt:lpstr>
      <vt:lpstr>Sequence to sequence transformer </vt:lpstr>
      <vt:lpstr>How it works?</vt:lpstr>
      <vt:lpstr>Seq-to-Seq schema</vt:lpstr>
      <vt:lpstr>Advantages of seq2seq models </vt:lpstr>
      <vt:lpstr>T5</vt:lpstr>
      <vt:lpstr>How T5 trained?</vt:lpstr>
      <vt:lpstr>T5 Architecture 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108</cp:revision>
  <dcterms:created xsi:type="dcterms:W3CDTF">2023-03-23T08:35:56Z</dcterms:created>
  <dcterms:modified xsi:type="dcterms:W3CDTF">2025-03-22T21:21:53Z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